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3" r:id="rId3"/>
    <p:sldId id="320" r:id="rId4"/>
    <p:sldId id="259" r:id="rId5"/>
    <p:sldId id="276" r:id="rId6"/>
    <p:sldId id="281" r:id="rId7"/>
    <p:sldId id="278" r:id="rId8"/>
    <p:sldId id="294" r:id="rId9"/>
    <p:sldId id="282" r:id="rId10"/>
    <p:sldId id="295" r:id="rId11"/>
    <p:sldId id="321" r:id="rId12"/>
    <p:sldId id="308" r:id="rId13"/>
    <p:sldId id="269" r:id="rId14"/>
    <p:sldId id="296" r:id="rId15"/>
    <p:sldId id="309" r:id="rId16"/>
    <p:sldId id="279" r:id="rId17"/>
    <p:sldId id="310" r:id="rId18"/>
    <p:sldId id="297" r:id="rId19"/>
    <p:sldId id="274" r:id="rId20"/>
    <p:sldId id="275" r:id="rId21"/>
    <p:sldId id="298" r:id="rId22"/>
    <p:sldId id="262" r:id="rId23"/>
    <p:sldId id="299" r:id="rId24"/>
    <p:sldId id="280" r:id="rId25"/>
    <p:sldId id="268" r:id="rId26"/>
    <p:sldId id="311" r:id="rId27"/>
    <p:sldId id="312" r:id="rId28"/>
    <p:sldId id="313" r:id="rId29"/>
    <p:sldId id="300" r:id="rId30"/>
    <p:sldId id="270" r:id="rId31"/>
    <p:sldId id="316" r:id="rId32"/>
    <p:sldId id="322" r:id="rId33"/>
    <p:sldId id="314" r:id="rId3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13" autoAdjust="0"/>
    <p:restoredTop sz="99822" autoAdjust="0"/>
  </p:normalViewPr>
  <p:slideViewPr>
    <p:cSldViewPr>
      <p:cViewPr varScale="1">
        <p:scale>
          <a:sx n="96" d="100"/>
          <a:sy n="96" d="100"/>
        </p:scale>
        <p:origin x="88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Simplifying Radicals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10 Lesson 2 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Simplifying Radicals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1:</a:t>
                </a:r>
                <a:r>
                  <a:rPr lang="en-US" sz="2800" dirty="0"/>
                  <a:t>   Simplify the following expressions. Assume that all variables represent positive real numbers.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/>
                        </a:rPr>
                        <m:t>𝒂</m:t>
                      </m:r>
                      <m:r>
                        <a:rPr lang="en-US" sz="2800" b="1" i="1" smtClean="0">
                          <a:latin typeface="Cambria Math"/>
                        </a:rPr>
                        <m:t>.  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𝟐𝟎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sz="2800" b="1" i="1" dirty="0"/>
              </a:p>
              <a:p>
                <a:endParaRPr lang="en-US" sz="28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/>
                        </a:rPr>
                        <m:t>𝒃</m:t>
                      </m:r>
                      <m:r>
                        <a:rPr lang="en-US" sz="2800" b="1" i="1" smtClean="0">
                          <a:latin typeface="Cambria Math"/>
                        </a:rPr>
                        <m:t>. 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𝟕𝟐</m:t>
                          </m:r>
                          <m:sSup>
                            <m:sSup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800" b="1" i="1">
                              <a:latin typeface="Cambria Math"/>
                            </a:rPr>
                            <m:t>=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  <a:p>
                <a:endParaRPr lang="en-US" sz="2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0" smtClean="0">
                          <a:latin typeface="Cambria Math"/>
                        </a:rPr>
                        <m:t>𝐜</m:t>
                      </m:r>
                      <m:r>
                        <a:rPr lang="en-US" sz="2800" b="1" i="0" smtClean="0">
                          <a:latin typeface="Cambria Math"/>
                        </a:rPr>
                        <m:t>. 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/>
                            </a:rPr>
                            <m:t>𝟒𝟓</m:t>
                          </m:r>
                          <m:r>
                            <a:rPr lang="en-US" sz="2800" b="1" i="1">
                              <a:latin typeface="Cambria Math"/>
                            </a:rPr>
                            <m:t>=</m:t>
                          </m:r>
                        </m:e>
                      </m:rad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436" b="-276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309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Simplifying Radicals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1:</a:t>
                </a:r>
                <a:r>
                  <a:rPr lang="en-US" sz="2800" dirty="0"/>
                  <a:t>   Simplify the following expressions. Assume that all variables represent positive real numbers.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/>
                        </a:rPr>
                        <m:t>𝒂</m:t>
                      </m:r>
                      <m:r>
                        <a:rPr lang="en-US" sz="2800" b="1" i="1" smtClean="0">
                          <a:latin typeface="Cambria Math"/>
                        </a:rPr>
                        <m:t>.  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𝟐𝟎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𝟒</m:t>
                          </m:r>
                          <m:r>
                            <a:rPr lang="en-US" sz="2800" b="1" i="1">
                              <a:latin typeface="Cambria Math"/>
                            </a:rPr>
                            <m:t>∗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</m:oMath>
                  </m:oMathPara>
                </a14:m>
                <a:endParaRPr lang="en-US" sz="2800" b="1" i="1" dirty="0"/>
              </a:p>
              <a:p>
                <a:endParaRPr lang="en-US" sz="28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/>
                        </a:rPr>
                        <m:t>𝒃</m:t>
                      </m:r>
                      <m:r>
                        <a:rPr lang="en-US" sz="2800" b="1" i="1" smtClean="0">
                          <a:latin typeface="Cambria Math"/>
                        </a:rPr>
                        <m:t>. 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𝟕𝟐</m:t>
                          </m:r>
                          <m:sSup>
                            <m:sSup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800" b="1" i="1">
                              <a:latin typeface="Cambria Math"/>
                            </a:rPr>
                            <m:t>=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 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  <m:r>
                            <a:rPr lang="en-US" sz="2800" b="1" i="1">
                              <a:latin typeface="Cambria Math"/>
                            </a:rPr>
                            <m:t>∗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𝟑𝟔</m:t>
                          </m:r>
                          <m:r>
                            <a:rPr lang="en-US" sz="2800" b="1" i="1">
                              <a:latin typeface="Cambria Math"/>
                            </a:rPr>
                            <m:t>∗</m:t>
                          </m:r>
                          <m:sSup>
                            <m:sSup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𝟔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𝟔</m:t>
                      </m:r>
                      <m:r>
                        <a:rPr lang="en-US" sz="2800" b="1" i="1" smtClean="0">
                          <a:latin typeface="Cambria Math"/>
                        </a:rPr>
                        <m:t>𝒂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e>
                      </m:rad>
                    </m:oMath>
                  </m:oMathPara>
                </a14:m>
                <a:endParaRPr lang="en-US" sz="2800" dirty="0"/>
              </a:p>
              <a:p>
                <a:endParaRPr lang="en-US" sz="2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0" smtClean="0">
                          <a:latin typeface="Cambria Math"/>
                        </a:rPr>
                        <m:t>𝐜</m:t>
                      </m:r>
                      <m:r>
                        <a:rPr lang="en-US" sz="2800" b="1" i="0" smtClean="0">
                          <a:latin typeface="Cambria Math"/>
                        </a:rPr>
                        <m:t>. 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𝟒</m:t>
                          </m:r>
                          <m:r>
                            <a:rPr lang="en-US" sz="2800" b="1" i="1" smtClean="0">
                              <a:latin typeface="Cambria Math"/>
                            </a:rPr>
                            <m:t>𝟓</m:t>
                          </m:r>
                          <m:r>
                            <a:rPr lang="en-US" sz="2800" b="1" i="1">
                              <a:latin typeface="Cambria Math"/>
                            </a:rPr>
                            <m:t>=</m:t>
                          </m:r>
                        </m:e>
                      </m:rad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800" b="1" i="1">
                              <a:latin typeface="Cambria Math"/>
                            </a:rPr>
                            <m:t>∗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𝟑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∗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𝟑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/>
                            </a:rPr>
                            <m:t>𝟓</m:t>
                          </m:r>
                        </m:e>
                      </m:rad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436" b="-308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464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61950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895350"/>
                <a:ext cx="8686800" cy="412556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/>
                  <a:t>Sample Problem 1:</a:t>
                </a:r>
                <a:r>
                  <a:rPr lang="en-US" sz="2400" dirty="0"/>
                  <a:t>  Simplify the following radicals. Assume that all variables represent positive real numbers.</a:t>
                </a:r>
              </a:p>
              <a:p>
                <a:pPr marL="0" indent="0">
                  <a:buNone/>
                </a:pPr>
                <a:r>
                  <a:rPr lang="en-US" sz="2400" b="1" dirty="0"/>
                  <a:t>d.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latin typeface="Cambria Math"/>
                              </a:rPr>
                              <m:t>𝟐𝟒</m:t>
                            </m:r>
                          </m:num>
                          <m:den>
                            <m:r>
                              <a:rPr lang="en-US" sz="2400" b="1" i="1">
                                <a:latin typeface="Cambria Math"/>
                              </a:rPr>
                              <m:t>𝟓𝟒</m:t>
                            </m:r>
                          </m:den>
                        </m:f>
                      </m:e>
                    </m:rad>
                    <m:r>
                      <a:rPr lang="en-US" sz="2400" b="1" i="1">
                        <a:latin typeface="Cambria Math"/>
                      </a:rPr>
                      <m:t>=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e.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deg>
                      <m:e>
                        <m:r>
                          <a:rPr lang="en-US" sz="2400" b="1" i="1">
                            <a:latin typeface="Cambria Math"/>
                          </a:rPr>
                          <m:t> </m:t>
                        </m:r>
                        <m:f>
                          <m:f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𝟑𝟐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𝟏𝟎</m:t>
                                </m:r>
                              </m:sup>
                            </m:sSup>
                          </m:den>
                        </m:f>
                      </m:e>
                    </m:rad>
                    <m:r>
                      <a:rPr lang="en-US" sz="2400" b="1" i="1">
                        <a:latin typeface="Cambria Math"/>
                      </a:rPr>
                      <m:t>=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f.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deg>
                      <m:e>
                        <m:f>
                          <m:f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𝒙𝒛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𝟔</m:t>
                                </m:r>
                              </m:sup>
                            </m:sSup>
                          </m:den>
                        </m:f>
                      </m:e>
                    </m:rad>
                    <m:r>
                      <a:rPr lang="en-US" sz="2400" b="1" i="1">
                        <a:latin typeface="Cambria Math"/>
                      </a:rPr>
                      <m:t>=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895350"/>
                <a:ext cx="8686800" cy="4125566"/>
              </a:xfrm>
              <a:blipFill rotWithShape="1">
                <a:blip r:embed="rId2"/>
                <a:stretch>
                  <a:fillRect l="-1123" t="-1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30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61950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895350"/>
                <a:ext cx="8686800" cy="412556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/>
                  <a:t>Sample Problem 1:</a:t>
                </a:r>
                <a:r>
                  <a:rPr lang="en-US" sz="2400" dirty="0"/>
                  <a:t> </a:t>
                </a:r>
              </a:p>
              <a:p>
                <a:pPr marL="0" indent="0">
                  <a:buNone/>
                </a:pPr>
                <a:r>
                  <a:rPr lang="en-US" sz="2400" dirty="0"/>
                  <a:t>Simplify the following radicals. Assume that all variables represent positive real numbers.</a:t>
                </a:r>
              </a:p>
              <a:p>
                <a:pPr marL="0" indent="0">
                  <a:buNone/>
                </a:pPr>
                <a:r>
                  <a:rPr lang="en-US" sz="2400" b="1" dirty="0"/>
                  <a:t>d.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latin typeface="Cambria Math"/>
                              </a:rPr>
                              <m:t>𝟐𝟒</m:t>
                            </m:r>
                          </m:num>
                          <m:den>
                            <m:r>
                              <a:rPr lang="en-US" sz="2400" b="1" i="1">
                                <a:latin typeface="Cambria Math"/>
                              </a:rPr>
                              <m:t>𝟓𝟒</m:t>
                            </m:r>
                          </m:den>
                        </m:f>
                      </m:e>
                    </m:rad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𝟐𝟒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𝟓𝟒</m:t>
                            </m:r>
                          </m:e>
                        </m:rad>
                      </m:den>
                    </m:f>
                    <m:r>
                      <a:rPr lang="en-US" sz="24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𝟒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∗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𝟔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𝟗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∗</m:t>
                            </m:r>
                          </m:e>
                        </m:rad>
                        <m:r>
                          <a:rPr lang="en-US" sz="2400" b="1" i="1">
                            <a:latin typeface="Cambria Math"/>
                          </a:rPr>
                          <m:t>𝟔</m:t>
                        </m:r>
                      </m:den>
                    </m:f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𝟐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𝟑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sz="2400" b="1" i="1">
                        <a:latin typeface="Cambria Math"/>
                      </a:rPr>
                      <m:t>=±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e.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deg>
                      <m:e>
                        <m:r>
                          <a:rPr lang="en-US" sz="2400" b="1" i="1">
                            <a:latin typeface="Cambria Math"/>
                          </a:rPr>
                          <m:t> </m:t>
                        </m:r>
                        <m:f>
                          <m:f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𝟑𝟐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𝟏𝟎</m:t>
                                </m:r>
                              </m:sup>
                            </m:sSup>
                          </m:den>
                        </m:f>
                      </m:e>
                    </m:rad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b="1" i="1">
                                <a:latin typeface="Cambria Math"/>
                              </a:rPr>
                              <m:t>𝟓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𝟐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  <m:r>
                              <a:rPr lang="en-US" sz="2400" b="1" i="1">
                                <a:latin typeface="Cambria Math"/>
                              </a:rPr>
                              <m:t>∗</m:t>
                            </m:r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e>
                        </m:rad>
                      </m:num>
                      <m:den>
                        <m:rad>
                          <m:ra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b="1" i="1">
                                <a:latin typeface="Cambria Math"/>
                              </a:rPr>
                              <m:t>𝟓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e>
                        </m:rad>
                        <m:r>
                          <a:rPr lang="en-US" sz="2400" b="1" i="1">
                            <a:latin typeface="Cambria Math"/>
                          </a:rPr>
                          <m:t>∗</m:t>
                        </m:r>
                        <m:rad>
                          <m:ra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b="1" i="1">
                                <a:latin typeface="Cambria Math"/>
                              </a:rPr>
                              <m:t>𝟓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  <m:r>
                          <a:rPr lang="en-US" sz="2400" b="1" i="1">
                            <a:latin typeface="Cambria Math"/>
                          </a:rPr>
                          <m:t>𝒚</m:t>
                        </m:r>
                      </m:num>
                      <m:den>
                        <m:sSup>
                          <m:sSup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f.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deg>
                      <m:e>
                        <m:f>
                          <m:f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𝒙𝒛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𝟔</m:t>
                                </m:r>
                              </m:sup>
                            </m:sSup>
                          </m:den>
                        </m:f>
                      </m:e>
                    </m:rad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𝒛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e>
                        </m:rad>
                      </m:num>
                      <m:den>
                        <m:rad>
                          <m:ra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𝟔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  <m:r>
                          <a:rPr lang="en-US" sz="2400" b="1" i="1">
                            <a:latin typeface="Cambria Math"/>
                          </a:rPr>
                          <m:t>∗</m:t>
                        </m:r>
                        <m:rad>
                          <m:ra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𝒛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 </m:t>
                            </m:r>
                          </m:e>
                        </m:rad>
                        <m:r>
                          <a:rPr lang="en-US" sz="2400" b="1" i="1">
                            <a:latin typeface="Cambria Math"/>
                          </a:rPr>
                          <m:t>∗</m:t>
                        </m:r>
                        <m:rad>
                          <m:ra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𝒛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𝟑</m:t>
                                </m:r>
                              </m:sup>
                            </m:sSup>
                            <m:r>
                              <a:rPr lang="en-US" sz="2400" b="1" i="1">
                                <a:latin typeface="Cambria Math"/>
                              </a:rPr>
                              <m:t> </m:t>
                            </m:r>
                          </m:e>
                        </m:rad>
                      </m:num>
                      <m:den>
                        <m:rad>
                          <m:ra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𝟑</m:t>
                                </m:r>
                              </m:sup>
                            </m:sSup>
                          </m:e>
                        </m:rad>
                        <m:r>
                          <a:rPr lang="en-US" sz="2400" b="1" i="1">
                            <a:latin typeface="Cambria Math"/>
                          </a:rPr>
                          <m:t>∗</m:t>
                        </m:r>
                        <m:rad>
                          <m:ra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𝟑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sz="24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𝒛</m:t>
                        </m:r>
                        <m:rad>
                          <m:ra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b="1" i="1">
                                <a:latin typeface="Cambria Math"/>
                              </a:rPr>
                              <m:t>𝟑</m:t>
                            </m:r>
                          </m:deg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𝒙𝒛</m:t>
                            </m:r>
                          </m:e>
                        </m:rad>
                      </m:num>
                      <m:den>
                        <m:sSup>
                          <m:sSup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𝒚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895350"/>
                <a:ext cx="8686800" cy="4125566"/>
              </a:xfrm>
              <a:blipFill rotWithShape="1">
                <a:blip r:embed="rId2"/>
                <a:stretch>
                  <a:fillRect l="-1123" t="-1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2064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2095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</p:spPr>
            <p:txBody>
              <a:bodyPr>
                <a:normAutofit/>
              </a:bodyPr>
              <a:lstStyle/>
              <a:p>
                <a:pPr lvl="0"/>
                <a:r>
                  <a:rPr lang="en-US" sz="2800" dirty="0"/>
                  <a:t>Radicals can also be written in exponent notation. However, in this case the exponent would be a fraction.</a:t>
                </a:r>
              </a:p>
              <a:p>
                <a:pPr marL="0" indent="0">
                  <a:buNone/>
                </a:pPr>
                <a:r>
                  <a:rPr lang="en-US" sz="2800" b="1" dirty="0"/>
                  <a:t>                      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𝒎</m:t>
                        </m:r>
                      </m:deg>
                      <m:e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𝒏</m:t>
                            </m:r>
                          </m:sup>
                        </m:sSup>
                      </m:e>
                    </m:rad>
                    <m:r>
                      <a:rPr lang="en-US" sz="2800" b="1" i="1"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  <m:sup>
                        <m:f>
                          <m:f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1" i="1">
                                <a:latin typeface="Cambria Math"/>
                              </a:rPr>
                              <m:t>𝒏</m:t>
                            </m:r>
                          </m:num>
                          <m:den>
                            <m:r>
                              <a:rPr lang="en-US" sz="2800" b="1" i="1">
                                <a:latin typeface="Cambria Math"/>
                              </a:rPr>
                              <m:t>𝒎</m:t>
                            </m:r>
                          </m:den>
                        </m:f>
                      </m:sup>
                    </m:sSup>
                    <m:r>
                      <a:rPr lang="en-US" sz="2800" b="1" i="1">
                        <a:latin typeface="Cambria Math"/>
                      </a:rPr>
                      <m:t>                   </m:t>
                    </m:r>
                  </m:oMath>
                </a14:m>
                <a:r>
                  <a:rPr lang="en-US" sz="2800" b="1" dirty="0"/>
                  <a:t> </a:t>
                </a:r>
                <a:endParaRPr lang="en-US" sz="2800" dirty="0"/>
              </a:p>
              <a:p>
                <a:pPr marL="0" indent="0">
                  <a:buNone/>
                </a:pPr>
                <a:r>
                  <a:rPr lang="en-US" sz="2800" b="1" dirty="0"/>
                  <a:t> </a:t>
                </a:r>
                <a:endParaRPr lang="en-US" sz="2800" dirty="0"/>
              </a:p>
              <a:p>
                <a:r>
                  <a:rPr lang="en-US" sz="2800" dirty="0"/>
                  <a:t>If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dirty="0"/>
                  <a:t> is odd then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𝒏</m:t>
                        </m:r>
                      </m:deg>
                      <m:e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𝒏</m:t>
                            </m:r>
                          </m:sup>
                        </m:sSup>
                      </m:e>
                    </m:rad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𝒙</m:t>
                    </m:r>
                  </m:oMath>
                </a14:m>
                <a:r>
                  <a:rPr lang="en-US" sz="2800" b="1" dirty="0"/>
                  <a:t>    </a:t>
                </a:r>
                <a:endParaRPr lang="en-US" sz="2800" dirty="0"/>
              </a:p>
              <a:p>
                <a:r>
                  <a:rPr lang="en-US" sz="2800" dirty="0"/>
                  <a:t>If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𝑛</m:t>
                    </m:r>
                  </m:oMath>
                </a14:m>
                <a:r>
                  <a:rPr lang="en-US" sz="2800" dirty="0"/>
                  <a:t> is even then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𝒏</m:t>
                        </m:r>
                      </m:deg>
                      <m:e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𝒏</m:t>
                            </m:r>
                          </m:sup>
                        </m:sSup>
                        <m:r>
                          <a:rPr lang="en-US" sz="2800" b="1" i="1">
                            <a:latin typeface="Cambria Math"/>
                          </a:rPr>
                          <m:t> 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                                           </a:t>
                </a:r>
                <a:endParaRPr lang="en-US" sz="2800" b="1" i="1" dirty="0"/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  <a:blipFill rotWithShape="1">
                <a:blip r:embed="rId2"/>
                <a:stretch>
                  <a:fillRect l="-1424" t="-1360" b="-7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885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2095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2</a:t>
                </a:r>
                <a:r>
                  <a:rPr lang="en-US" sz="2800" dirty="0"/>
                  <a:t>:</a:t>
                </a:r>
              </a:p>
              <a:p>
                <a:pPr marL="0" indent="0">
                  <a:buNone/>
                </a:pPr>
                <a:r>
                  <a:rPr lang="en-US" sz="2800" dirty="0"/>
                  <a:t>Write each expression in radical notation. </a:t>
                </a:r>
                <a:endParaRPr lang="en-US" sz="28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a.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𝟒</m:t>
                            </m:r>
                          </m:e>
                        </m:d>
                      </m:e>
                      <m:sup>
                        <m:f>
                          <m:f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b.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𝟖</m:t>
                            </m:r>
                          </m:e>
                        </m:d>
                      </m:e>
                      <m:sup>
                        <m:f>
                          <m:f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n>
                        </m:f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c.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𝟒</m:t>
                        </m:r>
                      </m:e>
                      <m:sup>
                        <m:f>
                          <m:f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n>
                        </m:f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  <a:blipFill rotWithShape="1">
                <a:blip r:embed="rId2"/>
                <a:stretch>
                  <a:fillRect l="-1424" t="-13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865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2095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2</a:t>
                </a:r>
                <a:r>
                  <a:rPr lang="en-US" sz="2800" dirty="0"/>
                  <a:t>:</a:t>
                </a:r>
              </a:p>
              <a:p>
                <a:pPr marL="0" indent="0">
                  <a:buNone/>
                </a:pPr>
                <a:r>
                  <a:rPr lang="en-US" sz="2800" dirty="0"/>
                  <a:t>Write each expression in radical notation. </a:t>
                </a:r>
                <a:endParaRPr lang="en-US" sz="2800" b="1" i="1" dirty="0"/>
              </a:p>
              <a:p>
                <a:pPr marL="0" indent="0">
                  <a:buNone/>
                </a:pPr>
                <a:r>
                  <a:rPr lang="en-US" sz="2800" b="1" dirty="0"/>
                  <a:t>a.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𝟒</m:t>
                            </m:r>
                          </m:e>
                        </m:d>
                      </m:e>
                      <m:sup>
                        <m:f>
                          <m:f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𝟒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=±</m:t>
                    </m:r>
                    <m:r>
                      <a:rPr lang="en-US" sz="2800" b="1" i="1">
                        <a:latin typeface="Cambria Math"/>
                      </a:rPr>
                      <m:t>𝟐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endParaRPr lang="en-US" sz="2800" b="1" i="1" dirty="0">
                  <a:latin typeface="Cambria Math"/>
                </a:endParaRPr>
              </a:p>
              <a:p>
                <a:pPr marL="0" indent="0">
                  <a:buNone/>
                </a:pPr>
                <a:r>
                  <a:rPr lang="en-US" sz="2800" b="1" dirty="0"/>
                  <a:t>b.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𝟖</m:t>
                            </m:r>
                          </m:e>
                        </m:d>
                      </m:e>
                      <m:sup>
                        <m:f>
                          <m:f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n>
                        </m:f>
                      </m:sup>
                    </m:sSup>
                    <m:r>
                      <a:rPr lang="en-US" sz="2800" b="1" i="1">
                        <a:latin typeface="Cambria Math"/>
                      </a:rPr>
                      <m:t>= </m:t>
                    </m:r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>
                          <a:rPr lang="en-US" sz="2800" b="1" i="1">
                            <a:latin typeface="Cambria Math"/>
                          </a:rPr>
                          <m:t>𝟖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800" b="1" i="1">
                                    <a:latin typeface="Cambria Math"/>
                                  </a:rPr>
                                  <m:t>𝟐</m:t>
                                </m:r>
                              </m:e>
                            </m:d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e>
                    </m:rad>
                    <m:r>
                      <a:rPr lang="en-US" sz="2800" b="1" i="1">
                        <a:latin typeface="Cambria Math"/>
                      </a:rPr>
                      <m:t>= −</m:t>
                    </m:r>
                    <m:r>
                      <a:rPr lang="en-US" sz="2800" b="1" i="1">
                        <a:latin typeface="Cambria Math"/>
                      </a:rPr>
                      <m:t>𝟐</m:t>
                    </m:r>
                  </m:oMath>
                </a14:m>
                <a:endParaRPr lang="en-US" sz="2800" b="1" i="1" dirty="0">
                  <a:latin typeface="Cambria Math"/>
                </a:endParaRPr>
              </a:p>
              <a:p>
                <a:pPr marL="0" indent="0">
                  <a:buNone/>
                </a:pPr>
                <a:r>
                  <a:rPr lang="en-US" sz="2800" b="1" dirty="0"/>
                  <a:t>c.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𝟒</m:t>
                        </m:r>
                      </m:e>
                      <m:sup>
                        <m:f>
                          <m:f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</m:den>
                        </m:f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𝟒</m:t>
                        </m:r>
                      </m:e>
                    </m:rad>
                  </m:oMath>
                </a14:m>
                <a:endParaRPr lang="en-US" sz="2800" b="1" i="1" dirty="0"/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742950"/>
                <a:ext cx="8991600" cy="4038600"/>
              </a:xfrm>
              <a:blipFill rotWithShape="1">
                <a:blip r:embed="rId2"/>
                <a:stretch>
                  <a:fillRect l="-1424" t="-13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64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Sample Problem 3</a:t>
                </a:r>
                <a:r>
                  <a:rPr lang="en-US" sz="2400" dirty="0"/>
                  <a:t>: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/>
                  <a:t>Write each expression in exponential notation.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a.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deg>
                      <m:e>
                        <m:d>
                          <m: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𝟔𝟒</m:t>
                            </m:r>
                          </m:e>
                        </m:d>
                      </m:e>
                    </m:rad>
                    <m:r>
                      <a:rPr lang="en-US" sz="2400" b="1" i="1">
                        <a:latin typeface="Cambria Math"/>
                      </a:rPr>
                      <m:t>=</m:t>
                    </m:r>
                  </m:oMath>
                </a14:m>
                <a:endParaRPr lang="en-US" sz="2400" dirty="0"/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b.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deg>
                      <m:e>
                        <m:r>
                          <a:rPr lang="en-US" sz="2400" b="1" i="1">
                            <a:latin typeface="Cambria Math"/>
                          </a:rPr>
                          <m:t>𝟑𝟐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=</m:t>
                    </m:r>
                  </m:oMath>
                </a14:m>
                <a:endParaRPr lang="en-US" sz="2400" b="1" dirty="0"/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endParaRPr lang="en-US" sz="2400" b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c.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𝟒</m:t>
                        </m:r>
                      </m:deg>
                      <m:e>
                        <m:r>
                          <a:rPr lang="en-US" sz="2400" b="1" i="1">
                            <a:latin typeface="Cambria Math"/>
                          </a:rPr>
                          <m:t>𝟔𝟐𝟓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=</m:t>
                    </m:r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5316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Sample Problem 2</a:t>
                </a:r>
                <a:r>
                  <a:rPr lang="en-US" sz="2400" dirty="0"/>
                  <a:t>: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/>
                  <a:t>Write each expression in exponential notation.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a.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deg>
                      <m:e>
                        <m:d>
                          <m: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𝟔𝟒</m:t>
                            </m:r>
                          </m:e>
                        </m:d>
                      </m:e>
                    </m:rad>
                    <m:r>
                      <a:rPr lang="en-US" sz="2400" b="1" i="1"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𝟔𝟒</m:t>
                            </m:r>
                          </m:e>
                        </m:d>
                      </m:e>
                      <m:sup>
                        <m:f>
                          <m:f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400" b="1" i="1">
                                <a:latin typeface="Cambria Math"/>
                              </a:rPr>
                              <m:t>𝟑</m:t>
                            </m:r>
                          </m:den>
                        </m:f>
                      </m:sup>
                    </m:sSup>
                    <m:r>
                      <a:rPr lang="en-US" sz="24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𝟒</m:t>
                            </m:r>
                          </m:e>
                        </m:d>
                      </m:e>
                      <m:sup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  <m:r>
                          <a:rPr lang="en-US" sz="2400" b="1" i="1">
                            <a:latin typeface="Cambria Math"/>
                          </a:rPr>
                          <m:t>∗</m:t>
                        </m:r>
                        <m:f>
                          <m:f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400" b="1" i="1">
                                <a:latin typeface="Cambria Math"/>
                              </a:rPr>
                              <m:t>𝟑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  </m:t>
                            </m:r>
                          </m:den>
                        </m:f>
                      </m:sup>
                    </m:sSup>
                    <m:r>
                      <a:rPr lang="en-US" sz="2400" b="1" i="1" smtClean="0">
                        <a:latin typeface="Cambria Math"/>
                      </a:rPr>
                      <m:t>=−</m:t>
                    </m:r>
                    <m:r>
                      <a:rPr lang="en-US" sz="2400" b="1" i="1" smtClean="0">
                        <a:latin typeface="Cambria Math"/>
                      </a:rPr>
                      <m:t>𝟒</m:t>
                    </m:r>
                  </m:oMath>
                </a14:m>
                <a:endParaRPr lang="en-US" sz="2400" dirty="0"/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b.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deg>
                      <m:e>
                        <m:r>
                          <a:rPr lang="en-US" sz="2400" b="1" i="1">
                            <a:latin typeface="Cambria Math"/>
                          </a:rPr>
                          <m:t>𝟑𝟐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𝟓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∗</m:t>
                            </m:r>
                          </m:sup>
                        </m:sSup>
                      </m:e>
                      <m:sup>
                        <m:f>
                          <m:f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400" b="1" i="1">
                                <a:latin typeface="Cambria Math"/>
                              </a:rPr>
                              <m:t>𝟓</m:t>
                            </m:r>
                          </m:den>
                        </m:f>
                      </m:sup>
                    </m:sSup>
                    <m:r>
                      <a:rPr lang="en-US" sz="2400" b="0" i="0" smtClean="0">
                        <a:latin typeface="Cambria Math"/>
                      </a:rPr>
                      <m:t>=</m:t>
                    </m:r>
                    <m:r>
                      <a:rPr lang="en-US" sz="2400" b="1" i="0" smtClean="0">
                        <a:latin typeface="Cambria Math"/>
                      </a:rPr>
                      <m:t>𝟐</m:t>
                    </m:r>
                  </m:oMath>
                </a14:m>
                <a:endParaRPr lang="en-US" sz="2400" b="1" dirty="0"/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endParaRPr lang="en-US" sz="2400" b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c.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𝟒</m:t>
                        </m:r>
                      </m:deg>
                      <m:e>
                        <m:r>
                          <a:rPr lang="en-US" sz="2400" b="1" i="1">
                            <a:latin typeface="Cambria Math"/>
                          </a:rPr>
                          <m:t>𝟔𝟐𝟓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= </m:t>
                    </m:r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𝟒</m:t>
                        </m:r>
                      </m:deg>
                      <m:e>
                        <m:sSup>
                          <m:sSup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𝟓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𝟒</m:t>
                            </m:r>
                          </m:sup>
                        </m:sSup>
                      </m:e>
                    </m:rad>
                    <m:r>
                      <a:rPr lang="en-US" sz="2400" b="1" i="1">
                        <a:latin typeface="Cambria Math"/>
                      </a:rPr>
                      <m:t>=±</m:t>
                    </m:r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  <m:sup>
                        <m:f>
                          <m:f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latin typeface="Cambria Math"/>
                              </a:rPr>
                              <m:t>𝟒</m:t>
                            </m:r>
                          </m:num>
                          <m:den>
                            <m:r>
                              <a:rPr lang="en-US" sz="2400" b="1" i="1">
                                <a:latin typeface="Cambria Math"/>
                              </a:rPr>
                              <m:t>𝟒</m:t>
                            </m:r>
                          </m:den>
                        </m:f>
                      </m:sup>
                    </m:sSup>
                    <m:r>
                      <a:rPr lang="en-US" sz="2400" b="1" i="1">
                        <a:latin typeface="Cambria Math"/>
                      </a:rPr>
                      <m:t>=±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2821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en-US" sz="2800" b="1" dirty="0"/>
              <a:t>      RATIONALIZING THE DENOMINATOR</a:t>
            </a:r>
            <a:endParaRPr lang="en-US" sz="2800" dirty="0"/>
          </a:p>
          <a:p>
            <a:pPr marL="0" indent="0" algn="ctr">
              <a:buNone/>
            </a:pPr>
            <a:r>
              <a:rPr lang="en-US" dirty="0"/>
              <a:t>When dealing with fractions, a final answer cannot contain radicals in the denominator. </a:t>
            </a:r>
          </a:p>
          <a:p>
            <a:pPr marL="0" indent="0" algn="ctr">
              <a:buNone/>
            </a:pPr>
            <a:r>
              <a:rPr lang="en-US" dirty="0"/>
              <a:t>Therefore, it is necessary to eliminate any radical from the denominator. </a:t>
            </a:r>
          </a:p>
          <a:p>
            <a:pPr marL="0" indent="0" algn="ctr">
              <a:buNone/>
            </a:pPr>
            <a:r>
              <a:rPr lang="en-US" dirty="0"/>
              <a:t>The process of removing the radical from the    denominator is called </a:t>
            </a:r>
            <a:r>
              <a:rPr lang="en-US" b="1" dirty="0"/>
              <a:t>rationalizing the denominator</a:t>
            </a:r>
            <a:r>
              <a:rPr lang="en-US" sz="2000" dirty="0"/>
              <a:t>. 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958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Simplifying Radicals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33400" y="1200150"/>
                <a:ext cx="8229600" cy="3733800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Students will be able to: </a:t>
                </a:r>
              </a:p>
              <a:p>
                <a:pPr algn="ctr"/>
                <a:r>
                  <a:rPr lang="en-US" sz="2400" b="1" dirty="0"/>
                  <a:t>Use square root and cube root symbols to represent solutions to equations of the form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latin typeface="Cambria Math"/>
                          </a:rPr>
                          <m:t> </m:t>
                        </m:r>
                        <m:r>
                          <a:rPr lang="en-US" sz="2400" b="1" i="1" smtClean="0">
                            <a:latin typeface="Cambria Math"/>
                          </a:rPr>
                          <m:t>𝟐</m:t>
                        </m:r>
                        <m:r>
                          <a:rPr lang="en-US" sz="2400" b="1" i="1" smtClean="0">
                            <a:latin typeface="Cambria Math"/>
                          </a:rPr>
                          <m:t> </m:t>
                        </m:r>
                      </m:sup>
                    </m:sSup>
                    <m:r>
                      <a:rPr lang="en-US" sz="2400" b="1" i="1" smtClean="0">
                        <a:latin typeface="Cambria Math"/>
                      </a:rPr>
                      <m:t>=</m:t>
                    </m:r>
                    <m:r>
                      <a:rPr lang="en-US" sz="2400" b="1" i="1" smtClean="0">
                        <a:latin typeface="Cambria Math"/>
                      </a:rPr>
                      <m:t>𝒑</m:t>
                    </m:r>
                  </m:oMath>
                </a14:m>
                <a:r>
                  <a:rPr lang="en-US" sz="2400" b="1" dirty="0"/>
                  <a:t>   and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latin typeface="Cambria Math"/>
                          </a:rPr>
                          <m:t> </m:t>
                        </m:r>
                        <m:r>
                          <a:rPr lang="en-US" sz="2400" b="1" i="1" smtClean="0">
                            <a:latin typeface="Cambria Math"/>
                          </a:rPr>
                          <m:t>𝟑</m:t>
                        </m:r>
                        <m:r>
                          <a:rPr lang="en-US" sz="2400" b="1" i="1">
                            <a:latin typeface="Cambria Math"/>
                          </a:rPr>
                          <m:t> </m:t>
                        </m:r>
                      </m:sup>
                    </m:sSup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𝒑</m:t>
                    </m:r>
                  </m:oMath>
                </a14:m>
                <a:r>
                  <a:rPr lang="en-US" sz="2400" b="1" dirty="0"/>
                  <a:t>, where p is a positive rational number</a:t>
                </a:r>
              </a:p>
              <a:p>
                <a:pPr marL="0" indent="0" algn="ctr">
                  <a:buNone/>
                </a:pPr>
                <a:r>
                  <a:rPr lang="en-US" sz="2400" b="1" dirty="0"/>
                  <a:t>•	Simplify expressions involving radicals  using the properties of radicals.</a:t>
                </a:r>
              </a:p>
              <a:p>
                <a:pPr marL="0" indent="0" algn="ctr">
                  <a:buNone/>
                </a:pPr>
                <a:r>
                  <a:rPr lang="en-US" sz="2400" dirty="0"/>
                  <a:t>	</a:t>
                </a:r>
                <a:r>
                  <a:rPr lang="en-US" sz="2400" b="1" dirty="0"/>
                  <a:t>  </a:t>
                </a:r>
              </a:p>
              <a:p>
                <a:pPr marL="0" indent="0" algn="ctr">
                  <a:buNone/>
                </a:pPr>
                <a:endParaRPr lang="en-US" sz="2000" b="1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3400" y="1200150"/>
                <a:ext cx="8229600" cy="3733800"/>
              </a:xfrm>
              <a:blipFill rotWithShape="1">
                <a:blip r:embed="rId2"/>
                <a:stretch>
                  <a:fillRect l="-1926" t="-1307" b="-81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8694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514350"/>
            <a:ext cx="8229600" cy="36576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 algn="ctr">
                  <a:buNone/>
                </a:pPr>
                <a:r>
                  <a:rPr lang="en-US" sz="2600" b="1" dirty="0"/>
                  <a:t>Rationalizing the denominator</a:t>
                </a:r>
                <a:endParaRPr lang="en-US" sz="2600" dirty="0"/>
              </a:p>
              <a:p>
                <a:pPr marL="0" indent="0">
                  <a:buNone/>
                </a:pPr>
                <a:r>
                  <a:rPr lang="en-US" sz="2200" b="1" dirty="0"/>
                  <a:t>1. An expression is considered simplified only if there is no radical sign in the denominator.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ad>
                            <m:ra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</m:deg>
                            <m:e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𝒎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=  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ad>
                            <m:ra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</m:deg>
                            <m:e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𝒎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∗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</m:deg>
                            <m:e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𝒏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𝒎</m:t>
                                  </m:r>
                                </m:sup>
                              </m:sSup>
                            </m:e>
                          </m:rad>
                        </m:num>
                        <m:den>
                          <m:rad>
                            <m:ra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</m:deg>
                            <m:e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𝒏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𝒎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</m:deg>
                            <m:e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𝒏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𝒎</m:t>
                                  </m:r>
                                </m:sup>
                              </m:sSup>
                            </m:e>
                          </m:rad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/>
              </a:p>
              <a:p>
                <a:pPr marL="0" indent="0">
                  <a:buNone/>
                </a:pPr>
                <a:r>
                  <a:rPr lang="en-US" sz="2200" b="1" dirty="0"/>
                  <a:t>2. Rationalizing the denominator with two terms, one or both of which involve square root.</a:t>
                </a:r>
                <a:endParaRPr lang="en-US" sz="2200" dirty="0"/>
              </a:p>
              <a:p>
                <a:pPr marL="0" indent="0">
                  <a:buNone/>
                </a:pPr>
                <a:r>
                  <a:rPr lang="en-US" sz="2000" dirty="0"/>
                  <a:t>Step 1: Multiply the numerator and denominator by the conjugate of the denominator</a:t>
                </a:r>
              </a:p>
              <a:p>
                <a:pPr marL="0" indent="0">
                  <a:buNone/>
                </a:pPr>
                <a:r>
                  <a:rPr lang="en-US" sz="2000" dirty="0"/>
                  <a:t>Step 2: Simplify the resulting expression if possible</a:t>
                </a:r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912" t="-3100" r="-772" b="-4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1735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71550"/>
                <a:ext cx="8686800" cy="38862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/>
                  <a:t>Sample Problem 4:  </a:t>
                </a:r>
              </a:p>
              <a:p>
                <a:pPr marL="0" indent="0">
                  <a:buNone/>
                </a:pPr>
                <a:r>
                  <a:rPr lang="en-US" sz="2400" dirty="0"/>
                  <a:t>Simplify the following expressions. Assume that all variables represent positive real numbers.</a:t>
                </a:r>
              </a:p>
              <a:p>
                <a:pPr marL="0" indent="0">
                  <a:buNone/>
                </a:pPr>
                <a:r>
                  <a:rPr lang="en-US" sz="2800" b="1" dirty="0"/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/>
                          </a:rPr>
                          <m:t>7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0" i="1">
                                <a:latin typeface="Cambria Math"/>
                              </a:rPr>
                              <m:t>5</m:t>
                            </m:r>
                          </m:e>
                        </m:rad>
                      </m:den>
                    </m:f>
                    <m:r>
                      <a:rPr lang="en-US" sz="2800" b="0" i="1">
                        <a:latin typeface="Cambria Math"/>
                      </a:rPr>
                      <m:t>=</m:t>
                    </m:r>
                  </m:oMath>
                </a14:m>
                <a:endParaRPr lang="en-US" sz="2800" dirty="0"/>
              </a:p>
              <a:p>
                <a:endParaRPr lang="en-US" sz="2800" dirty="0"/>
              </a:p>
              <a:p>
                <a:pPr marL="0" indent="0">
                  <a:buNone/>
                </a:pPr>
                <a:r>
                  <a:rPr lang="en-US" sz="2800" dirty="0"/>
                  <a:t>b.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800" b="0" i="1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800" b="0" i="1">
                                    <a:latin typeface="Cambria Math"/>
                                  </a:rPr>
                                  <m:t>𝑦</m:t>
                                </m:r>
                              </m:e>
                            </m:d>
                          </m:e>
                        </m:rad>
                      </m:den>
                    </m:f>
                    <m:r>
                      <a:rPr lang="en-US" sz="2800" b="0" i="1">
                        <a:latin typeface="Cambria Math"/>
                      </a:rPr>
                      <m:t>=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71550"/>
                <a:ext cx="8686800" cy="3886200"/>
              </a:xfrm>
              <a:blipFill rotWithShape="1">
                <a:blip r:embed="rId2"/>
                <a:stretch>
                  <a:fillRect l="-1474" t="-12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2614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19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/>
                  <a:t>Sample Problem 4:  </a:t>
                </a:r>
              </a:p>
              <a:p>
                <a:pPr marL="0" indent="0">
                  <a:buNone/>
                </a:pPr>
                <a:r>
                  <a:rPr lang="en-US" sz="2400" dirty="0"/>
                  <a:t>Simplify the following expressions. Assume that all variables represent positive real numbers.</a:t>
                </a:r>
              </a:p>
              <a:p>
                <a:pPr marL="0" indent="0">
                  <a:buNone/>
                </a:pPr>
                <a:r>
                  <a:rPr lang="en-US" sz="2800" b="1" dirty="0"/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𝟕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𝟕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∗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𝟕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endParaRPr lang="en-US" sz="2800" b="1" dirty="0"/>
              </a:p>
              <a:p>
                <a:endParaRPr lang="en-US" sz="2800" dirty="0"/>
              </a:p>
              <a:p>
                <a:pPr marL="0" indent="0">
                  <a:buNone/>
                </a:pPr>
                <a:r>
                  <a:rPr lang="en-US" sz="2800" b="1" dirty="0"/>
                  <a:t>b.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800" b="1" i="1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8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</m:d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800" b="1" i="1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8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</m:d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∗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800" b="1" i="1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8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</m:d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800" b="1" i="1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8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</m:d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800" b="1" i="1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8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</m:d>
                          </m:e>
                        </m:rad>
                      </m:num>
                      <m:den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+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𝒚</m:t>
                            </m:r>
                          </m:e>
                        </m:d>
                      </m:den>
                    </m:f>
                  </m:oMath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474" t="-13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8715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24447"/>
                <a:ext cx="8686800" cy="3857103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Sample Problem 4: 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/>
                  <a:t>Simplify the following expressions. Assume that all variables represent positive real numbers.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c.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𝟔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b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b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d.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 </m:t>
                        </m:r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</m:oMath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24447"/>
                <a:ext cx="8686800" cy="3857103"/>
              </a:xfrm>
              <a:blipFill rotWithShape="1">
                <a:blip r:embed="rId2"/>
                <a:stretch>
                  <a:fillRect l="-1474" t="-12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1763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1"/>
                <a:ext cx="8686800" cy="40386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Sample Problem 4: 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/>
                  <a:t>Simplify the following expressions. Assume that all variables represent positive real numbers.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c.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𝟔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𝟔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∗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𝟔</m:t>
                            </m:r>
                          </m:e>
                        </m:rad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𝟔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𝟔</m:t>
                                </m:r>
                              </m:e>
                            </m:rad>
                          </m:e>
                        </m:d>
                      </m:num>
                      <m:den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en-US" sz="28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2800" b="1" i="1">
                                        <a:latin typeface="Cambria Math"/>
                                      </a:rPr>
                                      <m:t>𝟔</m:t>
                                    </m:r>
                                  </m:e>
                                </m:rad>
                              </m:e>
                            </m:d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𝟔</m:t>
                                </m:r>
                              </m:e>
                            </m:rad>
                          </m:e>
                        </m:d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en-US" sz="2800" b="1" i="1" smtClean="0">
                        <a:latin typeface="Cambria Math"/>
                      </a:rPr>
                      <m:t>=−</m:t>
                    </m:r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𝟔</m:t>
                            </m:r>
                          </m:e>
                        </m:rad>
                      </m:e>
                    </m:d>
                  </m:oMath>
                </a14:m>
                <a:endParaRPr lang="en-US" sz="2800" b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b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 </m:t>
                        </m:r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∗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den>
                    </m:f>
                    <m:r>
                      <a:rPr lang="en-US" sz="28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𝟏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</m:rad>
                          </m:e>
                        </m:d>
                      </m:num>
                      <m:den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𝟏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en-US" sz="28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2800" b="1" i="1"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</m:rad>
                              </m:e>
                            </m:d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𝟏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</m:rad>
                          </m:e>
                        </m:d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1"/>
                <a:ext cx="8686800" cy="4038600"/>
              </a:xfrm>
              <a:blipFill rotWithShape="1">
                <a:blip r:embed="rId2"/>
                <a:stretch>
                  <a:fillRect l="-1474" t="-1208" r="-2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7337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38150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       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200150"/>
                <a:ext cx="8686800" cy="3352800"/>
              </a:xfrm>
            </p:spPr>
            <p:txBody>
              <a:bodyPr>
                <a:normAutofit/>
              </a:bodyPr>
              <a:lstStyle/>
              <a:p>
                <a:pPr lvl="0" algn="ctr"/>
                <a:r>
                  <a:rPr lang="en-US" b="1" dirty="0"/>
                  <a:t>POWER OF A RADICAL</a:t>
                </a:r>
                <a:r>
                  <a:rPr lang="en-US" dirty="0"/>
                  <a:t> </a:t>
                </a:r>
              </a:p>
              <a:p>
                <a:pPr marL="0" indent="0">
                  <a:buNone/>
                </a:pPr>
                <a:r>
                  <a:rPr lang="en-US" sz="2400" dirty="0"/>
                  <a:t>The radicand has to be raised to the exponent of the power while the index remains the same.</a:t>
                </a:r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𝒎</m:t>
                                  </m:r>
                                </m:deg>
                                <m:e>
                                  <m:sSup>
                                    <m:sSupPr>
                                      <m:ctrlPr>
                                        <a:rPr lang="en-US" sz="24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b="1" i="1"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400" b="1" i="1">
                                          <a:latin typeface="Cambria Math"/>
                                        </a:rPr>
                                        <m:t>𝒏</m:t>
                                      </m:r>
                                    </m:sup>
                                  </m:sSup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𝒑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>
                              <a:latin typeface="Cambria Math"/>
                            </a:rPr>
                            <m:t>𝒎</m:t>
                          </m:r>
                        </m:deg>
                        <m:e>
                          <m:sSup>
                            <m:sSup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∗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𝒑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200150"/>
                <a:ext cx="8686800" cy="3352800"/>
              </a:xfrm>
              <a:blipFill rotWithShape="1">
                <a:blip r:embed="rId2"/>
                <a:stretch>
                  <a:fillRect l="-1123" t="-2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1034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38150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200150"/>
                <a:ext cx="8686800" cy="3352800"/>
              </a:xfrm>
            </p:spPr>
            <p:txBody>
              <a:bodyPr>
                <a:normAutofit/>
              </a:bodyPr>
              <a:lstStyle/>
              <a:p>
                <a:pPr algn="ctr"/>
                <a:r>
                  <a:rPr lang="en-US" b="1" dirty="0"/>
                  <a:t>RADICAL OF A RADICAL</a:t>
                </a:r>
                <a:endParaRPr lang="en-US" dirty="0"/>
              </a:p>
              <a:p>
                <a:pPr marL="0" indent="0" algn="ctr">
                  <a:buNone/>
                </a:pPr>
                <a:r>
                  <a:rPr lang="en-US" sz="2400" dirty="0"/>
                  <a:t>The radicand stays the same, and the index is the product of the indices.</a:t>
                </a:r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>
                              <a:latin typeface="Cambria Math"/>
                            </a:rPr>
                            <m:t>𝒎</m:t>
                          </m:r>
                        </m:deg>
                        <m:e>
                          <m:rad>
                            <m:ra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</m:deg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𝒙</m:t>
                              </m:r>
                            </m:e>
                          </m:rad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</m:e>
                      </m:rad>
                      <m:r>
                        <a:rPr lang="en-US" sz="2400" b="1" i="1">
                          <a:latin typeface="Cambria Math"/>
                        </a:rPr>
                        <m:t>= </m:t>
                      </m:r>
                      <m:rad>
                        <m:ra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>
                              <a:latin typeface="Cambria Math"/>
                            </a:rPr>
                            <m:t>𝒎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∗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</m:deg>
                        <m:e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200150"/>
                <a:ext cx="8686800" cy="3352800"/>
              </a:xfrm>
              <a:blipFill rotWithShape="1">
                <a:blip r:embed="rId2"/>
                <a:stretch>
                  <a:fillRect l="-1123" t="-2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6728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123950"/>
                <a:ext cx="8686800" cy="3200400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sz="2400" b="1" dirty="0"/>
                  <a:t>Sample Problem 5:  </a:t>
                </a:r>
                <a:r>
                  <a:rPr lang="en-US" sz="2400" dirty="0"/>
                  <a:t>Simplify the following expressions. Assume that all variables represent positive real numbers.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a.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ad>
                              <m:rad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>
                                <m:r>
                                  <a:rPr lang="en-US" sz="2400" b="1" i="1">
                                    <a:latin typeface="Cambria Math"/>
                                  </a:rPr>
                                  <m:t>𝟓</m:t>
                                </m:r>
                              </m:deg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𝟏𝟐𝟓</m:t>
                                </m:r>
                              </m:e>
                            </m:rad>
                          </m:e>
                        </m:d>
                      </m:e>
                      <m:sup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latin typeface="Cambria Math"/>
                      </a:rPr>
                      <m:t>=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b.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deg>
                      <m:e>
                        <m:rad>
                          <m:radPr>
                            <m:degHide m:val="on"/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400" b="1" i="1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e>
                        </m:rad>
                        <m:r>
                          <a:rPr lang="en-US" sz="2400" b="1" i="1">
                            <a:latin typeface="Cambria Math"/>
                          </a:rPr>
                          <m:t> 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=</m:t>
                    </m:r>
                  </m:oMath>
                </a14:m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123950"/>
                <a:ext cx="8686800" cy="3200400"/>
              </a:xfrm>
              <a:blipFill rotWithShape="1">
                <a:blip r:embed="rId2"/>
                <a:stretch>
                  <a:fillRect l="-1053" t="-2667" r="-491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4044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123950"/>
                <a:ext cx="8686800" cy="3657600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5:  </a:t>
                </a:r>
                <a:r>
                  <a:rPr lang="en-US" sz="2800" dirty="0"/>
                  <a:t>Simplify the following expressions. Assume that all variables represent positive real numbers.</a:t>
                </a:r>
              </a:p>
              <a:p>
                <a:pPr marL="0" indent="0">
                  <a:buNone/>
                </a:pPr>
                <a:endParaRPr lang="en-US" sz="2800" b="1" dirty="0"/>
              </a:p>
              <a:p>
                <a:pPr marL="0" indent="0">
                  <a:buNone/>
                </a:pPr>
                <a:r>
                  <a:rPr lang="en-US" sz="2800" b="1" dirty="0"/>
                  <a:t>a.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ad>
                              <m:rad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>
                                <m:r>
                                  <a:rPr lang="en-US" sz="2800" b="1" i="1">
                                    <a:latin typeface="Cambria Math"/>
                                  </a:rPr>
                                  <m:t>𝟓</m:t>
                                </m:r>
                              </m:deg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𝟏𝟐𝟓</m:t>
                                </m:r>
                              </m:e>
                            </m:rad>
                          </m:e>
                        </m:d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deg>
                      <m:e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𝟑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∗</m:t>
                            </m:r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sz="2800" b="1" i="1">
                            <a:latin typeface="Cambria Math"/>
                          </a:rPr>
                          <m:t> 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deg>
                      <m:e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𝟔</m:t>
                            </m:r>
                          </m:sup>
                        </m:sSup>
                      </m:e>
                    </m:rad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𝟓</m:t>
                    </m:r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𝟓</m:t>
                        </m:r>
                      </m:e>
                    </m:rad>
                  </m:oMath>
                </a14:m>
                <a:endParaRPr lang="en-US" sz="2800" dirty="0"/>
              </a:p>
              <a:p>
                <a:endParaRPr lang="en-US" sz="2800" dirty="0"/>
              </a:p>
              <a:p>
                <a:pPr marL="0" indent="0">
                  <a:buNone/>
                </a:pPr>
                <a:r>
                  <a:rPr lang="en-US" sz="2800" b="1" dirty="0"/>
                  <a:t>b.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ad>
                          <m:radPr>
                            <m:degHide m:val="on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800" b="1" i="1">
                                    <a:latin typeface="Cambria Math"/>
                                  </a:rPr>
                                  <m:t>𝟓</m:t>
                                </m:r>
                              </m:sup>
                            </m:sSup>
                          </m:e>
                        </m:rad>
                        <m:r>
                          <a:rPr lang="en-US" sz="2800" b="1" i="1">
                            <a:latin typeface="Cambria Math"/>
                          </a:rPr>
                          <m:t> 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  <m:r>
                          <a:rPr lang="en-US" sz="2800" b="1" i="1">
                            <a:latin typeface="Cambria Math"/>
                          </a:rPr>
                          <m:t>∗</m:t>
                        </m:r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deg>
                      <m:e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sup>
                        </m:sSup>
                      </m:e>
                    </m:rad>
                    <m:r>
                      <a:rPr lang="en-US" sz="2800" b="1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𝟔</m:t>
                        </m:r>
                      </m:deg>
                      <m:e>
                        <m:sSup>
                          <m:sSupPr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𝟓</m:t>
                            </m:r>
                          </m:sup>
                        </m:sSup>
                      </m:e>
                    </m:rad>
                  </m:oMath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123950"/>
                <a:ext cx="8686800" cy="3657600"/>
              </a:xfrm>
              <a:blipFill rotWithShape="1">
                <a:blip r:embed="rId2"/>
                <a:stretch>
                  <a:fillRect l="-1404" t="-2667" r="-351" b="-17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0943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9550"/>
            <a:ext cx="8229600" cy="83820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47750"/>
            <a:ext cx="8686800" cy="36576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4000" dirty="0"/>
          </a:p>
          <a:p>
            <a:pPr marL="0" lvl="0" indent="0" algn="ctr">
              <a:buNone/>
            </a:pPr>
            <a:r>
              <a:rPr lang="en-US" sz="4000" dirty="0"/>
              <a:t>Like radicals are radicals that have the    same index and the same radicand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105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Simplifying Radicals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00150"/>
            <a:ext cx="8229600" cy="3733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 algn="ctr"/>
            <a:r>
              <a:rPr lang="en-US" sz="2400" b="1" dirty="0"/>
              <a:t>Radical</a:t>
            </a:r>
          </a:p>
          <a:p>
            <a:pPr algn="ctr"/>
            <a:r>
              <a:rPr lang="en-US" sz="2400" b="1" dirty="0"/>
              <a:t>Radicand </a:t>
            </a:r>
          </a:p>
          <a:p>
            <a:pPr algn="ctr"/>
            <a:r>
              <a:rPr lang="en-US" sz="2400" b="1" dirty="0"/>
              <a:t>Simplifying Radicals</a:t>
            </a:r>
          </a:p>
          <a:p>
            <a:pPr algn="ctr"/>
            <a:r>
              <a:rPr lang="en-US" sz="2400" b="1" dirty="0"/>
              <a:t>Denominator</a:t>
            </a:r>
          </a:p>
          <a:p>
            <a:pPr algn="ctr"/>
            <a:r>
              <a:rPr lang="en-US" sz="2400" b="1" dirty="0"/>
              <a:t>Like Radicals </a:t>
            </a:r>
          </a:p>
          <a:p>
            <a:pPr algn="ctr"/>
            <a:endParaRPr lang="en-US" sz="2400" b="1" dirty="0"/>
          </a:p>
          <a:p>
            <a:pPr algn="ctr"/>
            <a:endParaRPr lang="en-US" sz="2400" b="1" dirty="0"/>
          </a:p>
          <a:p>
            <a:pPr marL="0" indent="0" algn="ctr">
              <a:buNone/>
            </a:pPr>
            <a:endParaRPr lang="en-US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46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9550"/>
            <a:ext cx="8229600" cy="83820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047750"/>
                <a:ext cx="8686800" cy="36576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6:</a:t>
                </a:r>
                <a:r>
                  <a:rPr lang="en-US" sz="2800" dirty="0"/>
                  <a:t>  </a:t>
                </a:r>
              </a:p>
              <a:p>
                <a:pPr marL="0" indent="0">
                  <a:buNone/>
                </a:pPr>
                <a:r>
                  <a:rPr lang="en-US" sz="2800" dirty="0"/>
                  <a:t>Simplify radicals and recognize  like or unlike radicals. </a:t>
                </a:r>
              </a:p>
              <a:p>
                <a:pPr marL="457200" indent="-457200">
                  <a:buAutoNum type="alphaLcPeriod"/>
                </a:pPr>
                <a14:m>
                  <m:oMath xmlns:m="http://schemas.openxmlformats.org/officeDocument/2006/math">
                    <m:r>
                      <a:rPr lang="en-US" sz="2800" b="1" i="0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0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sz="2800" b="1" i="0">
                        <a:latin typeface="Cambria Math"/>
                      </a:rPr>
                      <m:t>  </m:t>
                    </m:r>
                    <m:r>
                      <a:rPr lang="en-US" sz="2800" b="1" i="0">
                        <a:latin typeface="Cambria Math"/>
                      </a:rPr>
                      <m:t>𝐚𝐧𝐝</m:t>
                    </m:r>
                    <m:r>
                      <a:rPr lang="en-US" sz="2800" b="1" i="0">
                        <a:latin typeface="Cambria Math"/>
                      </a:rPr>
                      <m:t>  </m:t>
                    </m:r>
                    <m:r>
                      <a:rPr lang="en-US" sz="2800" b="1" i="0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0">
                            <a:latin typeface="Cambria Math"/>
                          </a:rPr>
                          <m:t>𝟓</m:t>
                        </m:r>
                      </m:e>
                    </m:rad>
                  </m:oMath>
                </a14:m>
                <a:endParaRPr lang="en-US" sz="2800" b="1" dirty="0"/>
              </a:p>
              <a:p>
                <a:pPr marL="457200" indent="-457200">
                  <a:buAutoNum type="alphaLcPeriod"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0">
                            <a:latin typeface="Cambria Math"/>
                          </a:rPr>
                          <m:t>𝟏𝟐𝟓</m:t>
                        </m:r>
                      </m:e>
                    </m:rad>
                    <m:r>
                      <a:rPr lang="en-US" sz="2800" b="1" i="0">
                        <a:latin typeface="Cambria Math"/>
                      </a:rPr>
                      <m:t>  ;      </m:t>
                    </m:r>
                    <m:r>
                      <a:rPr lang="en-US" sz="2800" b="1" i="0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0">
                            <a:latin typeface="Cambria Math"/>
                          </a:rPr>
                          <m:t>𝟖𝟎</m:t>
                        </m:r>
                      </m:e>
                    </m:rad>
                    <m:r>
                      <a:rPr lang="en-US" sz="2800" b="1" i="0">
                        <a:latin typeface="Cambria Math"/>
                      </a:rPr>
                      <m:t>         </m:t>
                    </m:r>
                    <m:r>
                      <a:rPr lang="en-US" sz="2800" b="1" i="0">
                        <a:latin typeface="Cambria Math"/>
                      </a:rPr>
                      <m:t>𝐚𝐧𝐝</m:t>
                    </m:r>
                    <m:r>
                      <a:rPr lang="en-US" sz="2800" b="1" i="0">
                        <a:latin typeface="Cambria Math"/>
                      </a:rPr>
                      <m:t>  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0">
                            <a:latin typeface="Cambria Math"/>
                          </a:rPr>
                          <m:t>𝟒𝟓</m:t>
                        </m:r>
                      </m:e>
                    </m:rad>
                  </m:oMath>
                </a14:m>
                <a:endParaRPr lang="en-US" sz="28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         </m:t>
                      </m:r>
                    </m:oMath>
                  </m:oMathPara>
                </a14:m>
                <a:endParaRPr lang="en-US" sz="2400" b="1" i="1" dirty="0">
                  <a:latin typeface="Cambria Math"/>
                </a:endParaRPr>
              </a:p>
              <a:p>
                <a:pPr marL="0" indent="0">
                  <a:buNone/>
                </a:pPr>
                <a:r>
                  <a:rPr lang="en-US" sz="2400" b="1" dirty="0"/>
                  <a:t>           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 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047750"/>
                <a:ext cx="8686800" cy="3657600"/>
              </a:xfrm>
              <a:blipFill rotWithShape="1">
                <a:blip r:embed="rId2"/>
                <a:stretch>
                  <a:fillRect l="-1404" t="-1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6014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9550"/>
            <a:ext cx="8229600" cy="83820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047750"/>
                <a:ext cx="8686800" cy="3657600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sz="2400" b="1" dirty="0"/>
                  <a:t>Sample Problem 6:</a:t>
                </a:r>
                <a:r>
                  <a:rPr lang="en-US" sz="2400" dirty="0"/>
                  <a:t>  </a:t>
                </a:r>
              </a:p>
              <a:p>
                <a:pPr marL="0" indent="0">
                  <a:buNone/>
                </a:pPr>
                <a:r>
                  <a:rPr lang="en-US" sz="2400" dirty="0"/>
                  <a:t>Simplify radicals and recognize like or unlike radicals.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</a:rPr>
                      <m:t>𝐚</m:t>
                    </m:r>
                    <m:r>
                      <a:rPr lang="en-US" sz="2400" b="0" i="0" smtClean="0">
                        <a:latin typeface="Cambria Math"/>
                      </a:rPr>
                      <m:t>. 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  </m:t>
                    </m:r>
                    <m:r>
                      <a:rPr lang="en-US" sz="2400" b="1" i="1">
                        <a:latin typeface="Cambria Math"/>
                      </a:rPr>
                      <m:t>𝒂𝒏𝒅</m:t>
                    </m:r>
                    <m:r>
                      <a:rPr lang="en-US" sz="2400" b="1" i="1">
                        <a:latin typeface="Cambria Math"/>
                      </a:rPr>
                      <m:t>  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</m:rad>
                  </m:oMath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     </m:t>
                      </m:r>
                      <m:r>
                        <a:rPr lang="en-US" sz="2400" b="1" i="1">
                          <a:latin typeface="Cambria Math"/>
                        </a:rPr>
                        <m:t>𝑳𝑰𝑲𝑬</m:t>
                      </m:r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𝑹𝑨𝑫𝑰𝑪𝑨𝑳𝑺</m:t>
                      </m:r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b="1" dirty="0"/>
                  <a:t>b.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𝟏𝟐𝟓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  ;      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𝟖𝟎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         </m:t>
                    </m:r>
                    <m:r>
                      <a:rPr lang="en-US" sz="2400" b="1" i="1">
                        <a:latin typeface="Cambria Math"/>
                      </a:rPr>
                      <m:t>𝒂𝒏𝒅</m:t>
                    </m:r>
                    <m:r>
                      <a:rPr lang="en-US" sz="2400" b="1" i="1">
                        <a:latin typeface="Cambria Math"/>
                      </a:rPr>
                      <m:t>  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𝟒𝟓</m:t>
                        </m:r>
                      </m:e>
                    </m:rad>
                  </m:oMath>
                </a14:m>
                <a:endParaRPr lang="en-US" sz="24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   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latin typeface="Cambria Math"/>
                            </a:rPr>
                            <m:t>𝟐𝟓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∗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en-US" sz="2400" b="1" i="1">
                          <a:latin typeface="Cambria Math"/>
                        </a:rPr>
                        <m:t>;     </m:t>
                      </m:r>
                      <m:r>
                        <a:rPr lang="en-US" sz="2400" b="1" i="1">
                          <a:latin typeface="Cambria Math"/>
                        </a:rPr>
                        <m:t>𝟑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latin typeface="Cambria Math"/>
                            </a:rPr>
                            <m:t>𝟏𝟔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∗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</m:e>
                      </m:rad>
                      <m:r>
                        <a:rPr lang="en-US" sz="2400" b="1" i="1">
                          <a:latin typeface="Cambria Math"/>
                        </a:rPr>
                        <m:t>;</m:t>
                      </m:r>
                      <m:r>
                        <a:rPr lang="en-US" sz="2400" b="1" i="1">
                          <a:latin typeface="Cambria Math"/>
                        </a:rPr>
                        <m:t>𝒂𝒏𝒅</m:t>
                      </m:r>
                      <m:r>
                        <a:rPr lang="en-US" sz="2400" b="1" i="1">
                          <a:latin typeface="Cambria Math"/>
                        </a:rPr>
                        <m:t>  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latin typeface="Cambria Math"/>
                            </a:rPr>
                            <m:t>𝟗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∗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</m:e>
                      </m:rad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b="1" dirty="0"/>
                  <a:t>  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𝟓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;         </m:t>
                    </m:r>
                    <m:r>
                      <a:rPr lang="en-US" sz="2400" b="1" i="1">
                        <a:latin typeface="Cambria Math"/>
                      </a:rPr>
                      <m:t>𝟏𝟐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;       </m:t>
                    </m:r>
                    <m:r>
                      <a:rPr lang="en-US" sz="2400" b="1" i="1">
                        <a:latin typeface="Cambria Math"/>
                      </a:rPr>
                      <m:t>𝒂𝒏𝒅</m:t>
                    </m:r>
                    <m:r>
                      <a:rPr lang="en-US" sz="2400" b="1" i="1">
                        <a:latin typeface="Cambria Math"/>
                      </a:rPr>
                      <m:t>  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</m:rad>
                  </m:oMath>
                </a14:m>
                <a:endParaRPr lang="en-US" sz="24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     </m:t>
                      </m:r>
                      <m:r>
                        <a:rPr lang="en-US" sz="2400" b="1" i="1">
                          <a:latin typeface="Cambria Math"/>
                        </a:rPr>
                        <m:t>𝑳𝑰𝑲𝑬</m:t>
                      </m:r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𝑹𝑨𝑫𝑰𝑪𝑨𝑳𝑺</m:t>
                      </m:r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047750"/>
                <a:ext cx="8686800" cy="3657600"/>
              </a:xfrm>
              <a:blipFill rotWithShape="1">
                <a:blip r:embed="rId2"/>
                <a:stretch>
                  <a:fillRect l="-1053" t="-2333" b="-23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1081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9550"/>
            <a:ext cx="8229600" cy="83820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047750"/>
                <a:ext cx="8686800" cy="36576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600" b="1" dirty="0"/>
                  <a:t>Sample Problem 6:</a:t>
                </a:r>
                <a:r>
                  <a:rPr lang="en-US" sz="2600" dirty="0"/>
                  <a:t>  </a:t>
                </a:r>
              </a:p>
              <a:p>
                <a:pPr marL="0" indent="0">
                  <a:buNone/>
                </a:pPr>
                <a:r>
                  <a:rPr lang="en-US" sz="2600" dirty="0"/>
                  <a:t>Simplify radicals and recognize  like or unlike radicals. 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c.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𝟒</m:t>
                    </m:r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deg>
                      <m:e>
                        <m:sSup>
                          <m:sSup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en-US" sz="2400" b="1" i="1">
                        <a:latin typeface="Cambria Math"/>
                      </a:rPr>
                      <m:t>  </m:t>
                    </m:r>
                    <m:r>
                      <a:rPr lang="en-US" sz="2400" b="1" i="1">
                        <a:latin typeface="Cambria Math"/>
                      </a:rPr>
                      <m:t>𝒂𝒏𝒅</m:t>
                    </m:r>
                    <m:r>
                      <a:rPr lang="en-US" sz="2400" b="1" i="1">
                        <a:latin typeface="Cambria Math"/>
                      </a:rPr>
                      <m:t>   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e>
                    </m:rad>
                  </m:oMath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     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d</a:t>
                </a:r>
                <a:r>
                  <a:rPr lang="en-US" sz="2400" b="1" i="1" dirty="0"/>
                  <a:t>.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𝒂</m:t>
                        </m:r>
                        <m:sSup>
                          <m:sSup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𝒃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en-US" sz="2400" b="1" i="1">
                        <a:latin typeface="Cambria Math"/>
                      </a:rPr>
                      <m:t>;     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𝒃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𝒂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;    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𝟒</m:t>
                        </m:r>
                        <m:sSup>
                          <m:sSup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𝒂𝒃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     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047750"/>
                <a:ext cx="8686800" cy="3657600"/>
              </a:xfrm>
              <a:blipFill rotWithShape="1">
                <a:blip r:embed="rId2"/>
                <a:stretch>
                  <a:fillRect l="-1193" t="-1333" b="-1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6312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9550"/>
            <a:ext cx="8229600" cy="83820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047750"/>
                <a:ext cx="8686800" cy="3657600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sz="2600" b="1" dirty="0"/>
                  <a:t>Sample Problem 6:</a:t>
                </a:r>
                <a:r>
                  <a:rPr lang="en-US" sz="2600" dirty="0"/>
                  <a:t>  </a:t>
                </a:r>
              </a:p>
              <a:p>
                <a:pPr marL="0" indent="0">
                  <a:buNone/>
                </a:pPr>
                <a:r>
                  <a:rPr lang="en-US" sz="2600" dirty="0"/>
                  <a:t>Simplify radicals and recognize  like or unlike radicals. 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c.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𝟒</m:t>
                    </m:r>
                    <m:rad>
                      <m:ra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b="1" i="1">
                            <a:latin typeface="Cambria Math"/>
                          </a:rPr>
                          <m:t>𝟑</m:t>
                        </m:r>
                      </m:deg>
                      <m:e>
                        <m:sSup>
                          <m:sSup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en-US" sz="2400" b="1" i="1">
                        <a:latin typeface="Cambria Math"/>
                      </a:rPr>
                      <m:t>  </m:t>
                    </m:r>
                    <m:r>
                      <a:rPr lang="en-US" sz="2400" b="1" i="1">
                        <a:latin typeface="Cambria Math"/>
                      </a:rPr>
                      <m:t>𝒂𝒏𝒅</m:t>
                    </m:r>
                    <m:r>
                      <a:rPr lang="en-US" sz="2400" b="1" i="1">
                        <a:latin typeface="Cambria Math"/>
                      </a:rPr>
                      <m:t>   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e>
                    </m:rad>
                  </m:oMath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     </m:t>
                      </m:r>
                      <m:r>
                        <a:rPr lang="en-US" sz="2400" b="1" i="1">
                          <a:latin typeface="Cambria Math"/>
                        </a:rPr>
                        <m:t>𝑼𝑵𝑳𝑰𝑲𝑬</m:t>
                      </m:r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𝑹𝑨𝑫𝑰𝑪𝑨𝑳𝑺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d</a:t>
                </a:r>
                <a:r>
                  <a:rPr lang="en-US" sz="2400" b="1" i="1" dirty="0"/>
                  <a:t>.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𝟑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𝒂</m:t>
                        </m:r>
                        <m:sSup>
                          <m:sSup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𝒃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en-US" sz="2400" b="1" i="1">
                        <a:latin typeface="Cambria Math"/>
                      </a:rPr>
                      <m:t>;     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𝒃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𝒂</m:t>
                        </m:r>
                      </m:e>
                    </m:rad>
                    <m:r>
                      <a:rPr lang="en-US" sz="2400" b="1" i="1">
                        <a:latin typeface="Cambria Math"/>
                      </a:rPr>
                      <m:t>;    </m:t>
                    </m:r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/>
                          </a:rPr>
                          <m:t>𝟒</m:t>
                        </m:r>
                        <m:sSup>
                          <m:sSup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𝒂𝒃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     </m:t>
                      </m:r>
                      <m:r>
                        <a:rPr lang="en-US" sz="2400" b="1" i="1">
                          <a:latin typeface="Cambria Math"/>
                        </a:rPr>
                        <m:t>𝟑</m:t>
                      </m:r>
                      <m:r>
                        <a:rPr lang="en-US" sz="2400" b="1" i="1">
                          <a:latin typeface="Cambria Math"/>
                        </a:rPr>
                        <m:t>𝒃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latin typeface="Cambria Math"/>
                            </a:rPr>
                            <m:t>𝒂</m:t>
                          </m:r>
                        </m:e>
                      </m:rad>
                      <m:r>
                        <a:rPr lang="en-US" sz="2400" b="1" i="1">
                          <a:latin typeface="Cambria Math"/>
                        </a:rPr>
                        <m:t> ;      </m:t>
                      </m:r>
                      <m:r>
                        <a:rPr lang="en-US" sz="2400" b="1" i="1">
                          <a:latin typeface="Cambria Math"/>
                        </a:rPr>
                        <m:t>𝟒</m:t>
                      </m:r>
                      <m:r>
                        <a:rPr lang="en-US" sz="2400" b="1" i="1">
                          <a:latin typeface="Cambria Math"/>
                        </a:rPr>
                        <m:t>𝒃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latin typeface="Cambria Math"/>
                            </a:rPr>
                            <m:t>𝒂</m:t>
                          </m:r>
                        </m:e>
                      </m:rad>
                      <m:r>
                        <a:rPr lang="en-US" sz="2400" b="1" i="1">
                          <a:latin typeface="Cambria Math"/>
                        </a:rPr>
                        <m:t>;    </m:t>
                      </m:r>
                      <m:r>
                        <a:rPr lang="en-US" sz="2400" b="1" i="1"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latin typeface="Cambria Math"/>
                        </a:rPr>
                        <m:t>𝒃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latin typeface="Cambria Math"/>
                            </a:rPr>
                            <m:t>𝒂</m:t>
                          </m:r>
                        </m:e>
                      </m:rad>
                    </m:oMath>
                  </m:oMathPara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     </m:t>
                      </m:r>
                      <m:r>
                        <a:rPr lang="en-US" sz="2400" b="1" i="1">
                          <a:latin typeface="Cambria Math"/>
                        </a:rPr>
                        <m:t>𝑳𝑰𝑲𝑬</m:t>
                      </m:r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𝑹𝑨𝑫𝑰𝑪𝑨𝑳𝑺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buNone/>
                </a:pPr>
                <a:endParaRPr lang="en-US" sz="24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047750"/>
                <a:ext cx="8686800" cy="3657600"/>
              </a:xfrm>
              <a:blipFill rotWithShape="1">
                <a:blip r:embed="rId2"/>
                <a:stretch>
                  <a:fillRect l="-1053" t="-1333" b="-22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206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68" y="285750"/>
            <a:ext cx="8229600" cy="685800"/>
          </a:xfrm>
        </p:spPr>
        <p:txBody>
          <a:bodyPr>
            <a:no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71550"/>
                <a:ext cx="8686800" cy="4026003"/>
              </a:xfrm>
            </p:spPr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:r>
                  <a:rPr lang="en-US" sz="2800" dirty="0"/>
                  <a:t>Radicals (or roots) are the opposite operation of applying exponents. </a:t>
                </a:r>
              </a:p>
              <a:p>
                <a:pPr marL="0" lvl="0" indent="0">
                  <a:buNone/>
                </a:pPr>
                <a:r>
                  <a:rPr lang="en-US" sz="2800" dirty="0"/>
                  <a:t>A power can be undone with a radical and a radical can be undone with a power.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𝟒</m:t>
                    </m:r>
                    <m:r>
                      <a:rPr lang="en-US" sz="2800" b="1" i="1">
                        <a:latin typeface="Cambria Math"/>
                      </a:rPr>
                      <m:t>    </m:t>
                    </m:r>
                    <m:r>
                      <a:rPr lang="en-US" sz="2800" b="1" i="1">
                        <a:latin typeface="Cambria Math"/>
                      </a:rPr>
                      <m:t>𝒔𝒐</m:t>
                    </m:r>
                    <m:r>
                      <a:rPr lang="en-US" sz="2800" b="1" i="1">
                        <a:latin typeface="Cambria Math"/>
                      </a:rPr>
                      <m:t>  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/>
                          </a:rPr>
                          <m:t>𝟒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𝟐</m:t>
                    </m:r>
                    <m:r>
                      <a:rPr lang="en-US" sz="2800" b="1" i="0" smtClean="0">
                        <a:latin typeface="Cambria Math"/>
                      </a:rPr>
                      <m:t>             </m:t>
                    </m:r>
                  </m:oMath>
                </a14:m>
                <a:r>
                  <a:rPr lang="en-US" sz="2800" b="1" dirty="0"/>
                  <a:t>	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𝒊𝒏𝒅𝒆𝒙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𝒓𝒂𝒅𝒊𝒄𝒂𝒏𝒅</m:t>
                        </m:r>
                      </m:e>
                    </m:rad>
                  </m:oMath>
                </a14:m>
                <a:endParaRPr lang="en-US" sz="2800" dirty="0"/>
              </a:p>
              <a:p>
                <a:pPr marL="0" indent="0">
                  <a:buNone/>
                </a:pPr>
                <a:r>
                  <a:rPr lang="en-US" sz="2800" i="1" dirty="0"/>
                  <a:t>                                                          Radical sign</a:t>
                </a:r>
                <a:endParaRPr lang="en-US" sz="2800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𝟖</m:t>
                    </m:r>
                    <m:r>
                      <a:rPr lang="en-US" sz="2800" b="1" i="1">
                        <a:latin typeface="Cambria Math"/>
                      </a:rPr>
                      <m:t>    </m:t>
                    </m:r>
                    <m:r>
                      <a:rPr lang="en-US" sz="2800" b="1" i="1">
                        <a:latin typeface="Cambria Math"/>
                      </a:rPr>
                      <m:t>𝒔𝒐</m:t>
                    </m:r>
                    <m:r>
                      <a:rPr lang="en-US" sz="2800" b="1" i="1">
                        <a:latin typeface="Cambria Math"/>
                      </a:rPr>
                      <m:t>  </m:t>
                    </m:r>
                    <m:rad>
                      <m:ra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800" b="1" i="1">
                            <a:latin typeface="Cambria Math"/>
                          </a:rPr>
                          <m:t>𝟖</m:t>
                        </m:r>
                      </m:e>
                    </m:rad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𝟐</m:t>
                    </m:r>
                  </m:oMath>
                </a14:m>
                <a:endParaRPr lang="en-US" sz="2800" dirty="0"/>
              </a:p>
              <a:p>
                <a:pPr marL="0" lvl="0" indent="0"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71550"/>
                <a:ext cx="8686800" cy="4026003"/>
              </a:xfrm>
              <a:blipFill rotWithShape="1">
                <a:blip r:embed="rId2"/>
                <a:stretch>
                  <a:fillRect l="-1474" t="-1362" r="-982" b="-46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Simplifying Radicals 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4516437" y="2516187"/>
            <a:ext cx="111125" cy="11112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b="1" dirty="0"/>
                  <a:t>Common Radicals:</a:t>
                </a:r>
                <a:endParaRPr lang="en-US" dirty="0"/>
              </a:p>
              <a:p>
                <a:r>
                  <a:rPr lang="en-US" dirty="0"/>
                  <a:t>A square (second) root is written as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√</m:t>
                    </m:r>
                  </m:oMath>
                </a14:m>
                <a:endParaRPr lang="en-US" dirty="0"/>
              </a:p>
              <a:p>
                <a:r>
                  <a:rPr lang="en-US" dirty="0"/>
                  <a:t>A cube (third) root is written as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∛</m:t>
                    </m:r>
                  </m:oMath>
                </a14:m>
                <a:endParaRPr lang="en-US" dirty="0"/>
              </a:p>
              <a:p>
                <a:r>
                  <a:rPr lang="en-US" dirty="0"/>
                  <a:t>A fourth root is written as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∜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852" t="-23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126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en-US" sz="3200" b="1" dirty="0"/>
              <a:t>Simplifying Radicals 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167255"/>
              </p:ext>
            </p:extLst>
          </p:nvPr>
        </p:nvGraphicFramePr>
        <p:xfrm>
          <a:off x="4394200" y="23622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6" name="Equation" r:id="rId3" imgW="914400" imgH="198720" progId="Equation.DSMT4">
                  <p:embed/>
                </p:oleObj>
              </mc:Choice>
              <mc:Fallback>
                <p:oleObj name="Equation" r:id="rId3" imgW="914400" imgH="19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To simplify a radical, factor the expression under the radical sign to its prime factors.  </a:t>
            </a:r>
          </a:p>
          <a:p>
            <a:r>
              <a:rPr lang="en-US" dirty="0"/>
              <a:t>For every pair of like factors, bring out one of the factors.  </a:t>
            </a:r>
          </a:p>
          <a:p>
            <a:r>
              <a:rPr lang="en-US" dirty="0"/>
              <a:t>Multiply whatever is outside the sign, and  then multiply whatever is inside the sign.  </a:t>
            </a:r>
          </a:p>
          <a:p>
            <a:r>
              <a:rPr lang="en-US" dirty="0"/>
              <a:t>Remember that for each pair, you “bring out” only one of the numbers.  </a:t>
            </a:r>
          </a:p>
          <a:p>
            <a:endParaRPr lang="en-US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742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52400" y="895350"/>
            <a:ext cx="8686800" cy="4125565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400" dirty="0"/>
              <a:t>Variables in a radicand are simplified in the same way. You've got a pair of can be taken "out front".</a:t>
            </a:r>
          </a:p>
          <a:p>
            <a:r>
              <a:rPr lang="en-US" sz="2400" dirty="0"/>
              <a:t>Negative Radicals </a:t>
            </a:r>
          </a:p>
          <a:p>
            <a:pPr marL="0" indent="0">
              <a:buNone/>
            </a:pPr>
            <a:r>
              <a:rPr lang="en-US" sz="2400" dirty="0"/>
              <a:t>The only restriction that exists for negative signs and radicals is that there cannot be a negative sign under an even root since there is no real solution to this problem. </a:t>
            </a:r>
          </a:p>
          <a:p>
            <a:pPr marL="0" indent="0">
              <a:buNone/>
            </a:pPr>
            <a:r>
              <a:rPr lang="en-US" sz="2400" dirty="0"/>
              <a:t>However, a negative sign can exist in front of a radical or under odd roots and still be able to obtain a real number.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288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Simplifying Radicals 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/>
              </a:bodyPr>
              <a:lstStyle/>
              <a:p>
                <a:pPr lvl="0" algn="ctr"/>
                <a:endParaRPr lang="en-US" b="1" dirty="0"/>
              </a:p>
              <a:p>
                <a:pPr lvl="0" algn="ctr"/>
                <a:r>
                  <a:rPr lang="en-US" b="1" dirty="0"/>
                  <a:t>PRODUCT RULE FOR RADICAL </a:t>
                </a:r>
                <a:endParaRPr lang="en-US" dirty="0"/>
              </a:p>
              <a:p>
                <a:pPr marL="0" indent="0" algn="ctr">
                  <a:buNone/>
                </a:pPr>
                <a:r>
                  <a:rPr lang="en-US" dirty="0"/>
                  <a:t>The radical of the product is the product of two radicals</a:t>
                </a:r>
                <a:r>
                  <a:rPr lang="en-US" b="1" dirty="0"/>
                  <a:t>.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b="1" i="1">
                            <a:latin typeface="Cambria Math"/>
                          </a:rPr>
                          <m:t>𝒎</m:t>
                        </m:r>
                      </m:deg>
                      <m:e>
                        <m:r>
                          <a:rPr lang="en-US" b="1" i="1">
                            <a:latin typeface="Cambria Math"/>
                          </a:rPr>
                          <m:t>𝒙𝒚</m:t>
                        </m:r>
                        <m:r>
                          <a:rPr lang="en-US" b="1" i="1">
                            <a:latin typeface="Cambria Math"/>
                          </a:rPr>
                          <m:t> </m:t>
                        </m:r>
                      </m:e>
                    </m:rad>
                    <m:r>
                      <a:rPr lang="en-US" b="1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b="1" i="1">
                            <a:latin typeface="Cambria Math"/>
                          </a:rPr>
                          <m:t>𝒎</m:t>
                        </m:r>
                      </m:deg>
                      <m:e>
                        <m:r>
                          <a:rPr lang="en-US" b="1" i="1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b="1" i="1">
                        <a:latin typeface="Cambria Math"/>
                      </a:rPr>
                      <m:t>∗</m:t>
                    </m:r>
                    <m:rad>
                      <m:rad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b="1" i="1">
                            <a:latin typeface="Cambria Math"/>
                          </a:rPr>
                          <m:t>𝒎</m:t>
                        </m:r>
                      </m:deg>
                      <m:e>
                        <m:r>
                          <a:rPr lang="en-US" b="1" i="1">
                            <a:latin typeface="Cambria Math"/>
                          </a:rPr>
                          <m:t>𝒚</m:t>
                        </m:r>
                      </m:e>
                    </m:rad>
                    <m:r>
                      <a:rPr lang="en-US" b="1" i="1">
                        <a:latin typeface="Cambria Math"/>
                      </a:rPr>
                      <m:t>      </m:t>
                    </m:r>
                  </m:oMath>
                </a14:m>
                <a:r>
                  <a:rPr lang="en-US" b="1" dirty="0"/>
                  <a:t>  </a:t>
                </a:r>
                <a:endParaRPr lang="en-US" dirty="0"/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t="-1920" b="-2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105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Simplifying Radicals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lvl="0" indent="0" algn="ctr">
                  <a:buNone/>
                </a:pPr>
                <a:r>
                  <a:rPr lang="en-US" sz="2800" b="1" dirty="0"/>
                  <a:t>   </a:t>
                </a:r>
              </a:p>
              <a:p>
                <a:pPr marL="0" lvl="0" indent="0" algn="ctr">
                  <a:buNone/>
                </a:pPr>
                <a:r>
                  <a:rPr lang="en-US" sz="2800" b="1" dirty="0"/>
                  <a:t>QUOTIENT RULE FOR RADICAL</a:t>
                </a:r>
                <a:endParaRPr lang="en-US" sz="2800" dirty="0"/>
              </a:p>
              <a:p>
                <a:pPr marL="0" indent="0" algn="ctr">
                  <a:buNone/>
                </a:pPr>
                <a:r>
                  <a:rPr lang="en-US" sz="2800" dirty="0"/>
                  <a:t>The radical of a quotient is the quotient of the radicals</a:t>
                </a:r>
                <a:r>
                  <a:rPr lang="en-US" sz="2800" b="1" dirty="0"/>
                  <a:t>.</a:t>
                </a:r>
                <a:endParaRPr lang="en-US" sz="2800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800" b="1" i="1">
                              <a:latin typeface="Cambria Math"/>
                            </a:rPr>
                            <m:t>𝒎</m:t>
                          </m:r>
                        </m:deg>
                        <m:e>
                          <m:f>
                            <m:f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>
                                  <a:latin typeface="Cambria Math"/>
                                </a:rPr>
                                <m:t>𝒙</m:t>
                              </m:r>
                            </m:num>
                            <m:den>
                              <m:r>
                                <a:rPr lang="en-US" sz="2800" b="1" i="1">
                                  <a:latin typeface="Cambria Math"/>
                                </a:rPr>
                                <m:t>𝒚</m:t>
                              </m:r>
                            </m:den>
                          </m:f>
                        </m:e>
                      </m:rad>
                      <m:r>
                        <a:rPr lang="en-US" sz="2800" b="1" i="1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a:rPr lang="en-US" sz="2800" b="1" i="1">
                                  <a:latin typeface="Cambria Math"/>
                                </a:rPr>
                                <m:t>𝒎</m:t>
                              </m:r>
                            </m:deg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𝒙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a:rPr lang="en-US" sz="2800" b="1" i="1">
                                  <a:latin typeface="Cambria Math"/>
                                </a:rPr>
                                <m:t>𝒎</m:t>
                              </m:r>
                            </m:deg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𝒚</m:t>
                              </m:r>
                            </m:e>
                          </m:rad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          </m:t>
                      </m:r>
                      <m:r>
                        <a:rPr lang="en-US" sz="2800" b="1" i="1">
                          <a:latin typeface="Cambria Math"/>
                        </a:rPr>
                        <m:t>𝒚</m:t>
                      </m:r>
                      <m:r>
                        <a:rPr lang="en-US" sz="2800" b="1" i="1">
                          <a:latin typeface="Cambria Math"/>
                        </a:rPr>
                        <m:t>≠</m:t>
                      </m:r>
                      <m:r>
                        <a:rPr lang="en-US" sz="2800" b="1" i="1">
                          <a:latin typeface="Cambria Math"/>
                        </a:rPr>
                        <m:t>𝟎</m:t>
                      </m:r>
                      <m:r>
                        <a:rPr lang="en-US" sz="2800" b="1" i="1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667" t="-1616" r="-1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154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1151</Words>
  <Application>Microsoft Office PowerPoint</Application>
  <PresentationFormat>On-screen Show (16:9)</PresentationFormat>
  <Paragraphs>209</Paragraphs>
  <Slides>33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Cambria</vt:lpstr>
      <vt:lpstr>Cambria Math</vt:lpstr>
      <vt:lpstr>Office Theme</vt:lpstr>
      <vt:lpstr>Equation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       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  <vt:lpstr>Simplifying Radicals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154</cp:revision>
  <dcterms:created xsi:type="dcterms:W3CDTF">2016-12-20T05:05:08Z</dcterms:created>
  <dcterms:modified xsi:type="dcterms:W3CDTF">2017-03-13T14:10:26Z</dcterms:modified>
</cp:coreProperties>
</file>